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4"/>
  </p:sldMasterIdLst>
  <p:notesMasterIdLst>
    <p:notesMasterId r:id="rId17"/>
  </p:notesMasterIdLst>
  <p:handoutMasterIdLst>
    <p:handoutMasterId r:id="rId18"/>
  </p:handoutMasterIdLst>
  <p:sldIdLst>
    <p:sldId id="280" r:id="rId5"/>
    <p:sldId id="279" r:id="rId6"/>
    <p:sldId id="282" r:id="rId7"/>
    <p:sldId id="283" r:id="rId8"/>
    <p:sldId id="258" r:id="rId9"/>
    <p:sldId id="275" r:id="rId10"/>
    <p:sldId id="260" r:id="rId11"/>
    <p:sldId id="287" r:id="rId12"/>
    <p:sldId id="288" r:id="rId13"/>
    <p:sldId id="292" r:id="rId14"/>
    <p:sldId id="294" r:id="rId15"/>
    <p:sldId id="27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5565D-DDA4-E255-2394-82332A2E889A}" v="1" dt="2025-02-25T11:53:44.987"/>
    <p1510:client id="{167CD4E0-A6F3-5A39-D753-4BF8BDA90549}" v="68" dt="2025-02-25T03:56:59.019"/>
    <p1510:client id="{31DD1CF9-34CF-562F-45D8-1B44C1C321D3}" v="196" dt="2025-02-25T01:55:41.612"/>
    <p1510:client id="{4FB5CA45-CEE7-DE63-3A42-9273E1344BAF}" v="832" dt="2025-02-25T01:57:05.807"/>
    <p1510:client id="{5F604559-1E3F-F1C5-DA78-2C849C58ECFB}" v="662" dt="2025-02-25T03:09:52.289"/>
    <p1510:client id="{632D6612-0311-840D-6294-D98A03E9765F}" v="42" dt="2025-02-25T02:54:54.515"/>
    <p1510:client id="{672871C6-254E-9F84-4375-27014D95B5D4}" v="136" dt="2025-02-25T10:34:53.201"/>
    <p1510:client id="{690B60E1-2E65-AE5D-BA8F-1155C49AE0D7}" v="115" dt="2025-02-25T02:28:00.704"/>
    <p1510:client id="{6FD34842-DCDD-FD6A-815A-EE5DF4BD9C98}" v="8" dt="2025-02-25T12:48:23.287"/>
    <p1510:client id="{7BB4A374-BAEC-21F1-82F5-F002FC3196B6}" v="12" dt="2025-02-25T02:33:27.572"/>
    <p1510:client id="{85E11090-7B72-FC67-A1F2-AB2FC7E37450}" v="78" dt="2025-02-25T15:14:25.997"/>
    <p1510:client id="{8BB2F054-E003-4FA4-5F10-C89905B5FFFF}" v="123" dt="2025-02-24T22:33:32.418"/>
    <p1510:client id="{93E050D6-D432-5C66-22C4-4CA027B60B3E}" v="45" dt="2025-02-25T13:48:22.664"/>
    <p1510:client id="{AA4C3B8B-54D2-67DF-81C7-E999A1859079}" v="39" dt="2025-02-25T11:29:47.356"/>
    <p1510:client id="{AB784B84-D776-5524-85DA-3F853FB71D20}" v="1677" dt="2025-02-25T01:50:10.952"/>
    <p1510:client id="{ADC3FBBE-E90E-8BA1-2ABB-94BE3AA70C51}" v="59" dt="2025-02-25T04:11:18.082"/>
    <p1510:client id="{B09A2640-8966-3383-5D87-6A129AA9E990}" v="211" dt="2025-02-24T21:59:54.946"/>
    <p1510:client id="{B307AC3E-4610-EFD2-8621-203846A2BBFB}" v="5" dt="2025-02-25T14:09:54.589"/>
    <p1510:client id="{DD13AD23-92BF-BFD4-15E3-EB48B26DBEF1}" v="229" dt="2025-02-25T10:18:08.172"/>
    <p1510:client id="{E6AEDEA3-5947-AEE9-FA41-D0CAD01C0820}" v="47" dt="2025-02-25T14:48:23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096F4-20E8-32F6-B3E3-D80F0C2B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41582-6EBB-AF9C-0866-115EFE1DD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F5A5A-F560-ED05-2934-4F398B5EC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A8530-1AF9-483F-2162-58265DCDF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13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4C53-D1AC-FEBD-9F48-3EAE87B94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A7831-294C-34DD-6C8E-4932CD96B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F90FC-41A0-A190-1BF4-24F8E8663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B2057-686E-86EC-018E-5D63FD2DF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544625-0ADF-4414-89A2-9E135F0C84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52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80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9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88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07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34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64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99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16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52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4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8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6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3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5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9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29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E223C-8116-0FCB-31DD-EA97C6B9EF0B}"/>
              </a:ext>
            </a:extLst>
          </p:cNvPr>
          <p:cNvSpPr txBox="1"/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>
                <a:ln w="3175" cmpd="sng">
                  <a:noFill/>
                </a:ln>
                <a:latin typeface="Calibri"/>
                <a:ea typeface="Calibri"/>
                <a:cs typeface="Calibri"/>
              </a:rPr>
              <a:t>ORACLE </a:t>
            </a:r>
            <a:endParaRPr lang="en-US" sz="4000" cap="all">
              <a:ln w="3175" cmpd="sng">
                <a:noFill/>
              </a:ln>
              <a:latin typeface="Calibri"/>
              <a:ea typeface="Calibri"/>
              <a:cs typeface="Calibri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cap="all">
                <a:ln w="3175" cmpd="sng">
                  <a:noFill/>
                </a:ln>
                <a:latin typeface="Calibri"/>
                <a:ea typeface="Calibri"/>
                <a:cs typeface="Calibri"/>
              </a:rPr>
              <a:t>NETSUITE ERP</a:t>
            </a:r>
            <a:endParaRPr lang="en-US" sz="4000" cap="all">
              <a:ln w="3175" cmpd="sng">
                <a:noFill/>
              </a:ln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 descr="A person touching a screen with icons&#10;&#10;AI-generated content may be incorrect.">
            <a:extLst>
              <a:ext uri="{FF2B5EF4-FFF2-40B4-BE49-F238E27FC236}">
                <a16:creationId xmlns:a16="http://schemas.microsoft.com/office/drawing/2014/main" id="{7EA22A6C-07C4-E71E-A28B-1D4D8F04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60" r="-2" b="5539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5C8ADD-D2B5-63B3-958E-2B30D25B0F6A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</a:pPr>
            <a:r>
              <a:rPr lang="en-US" sz="2000"/>
              <a:t>Presented by Group 7: </a:t>
            </a:r>
            <a:endParaRPr lang="en-US" sz="2000">
              <a:ea typeface="Calibri"/>
              <a:cs typeface="Calibri"/>
            </a:endParaRPr>
          </a:p>
          <a:p>
            <a:pPr marL="1257300" lvl="2" indent="-342900">
              <a:spcAft>
                <a:spcPts val="1000"/>
              </a:spcAft>
              <a:buFont typeface="Calibri"/>
              <a:buChar char="-"/>
            </a:pPr>
            <a:r>
              <a:rPr lang="en-US" sz="2000"/>
              <a:t>Pooja </a:t>
            </a:r>
            <a:r>
              <a:rPr lang="en-US" sz="2000" err="1"/>
              <a:t>Manjarekar</a:t>
            </a:r>
            <a:endParaRPr lang="en-US" sz="2000">
              <a:ea typeface="Calibri"/>
              <a:cs typeface="Calibri"/>
            </a:endParaRPr>
          </a:p>
          <a:p>
            <a:pPr marL="1257300" lvl="2" indent="-342900">
              <a:spcAft>
                <a:spcPts val="1000"/>
              </a:spcAft>
              <a:buClr>
                <a:schemeClr val="tx1"/>
              </a:buClr>
              <a:buSzPct val="100000"/>
              <a:buFont typeface="Calibri"/>
              <a:buChar char="-"/>
            </a:pPr>
            <a:r>
              <a:rPr lang="en-US" sz="2000"/>
              <a:t>Akshata </a:t>
            </a:r>
            <a:r>
              <a:rPr lang="en-US" sz="2000" err="1"/>
              <a:t>Ghumatkar</a:t>
            </a:r>
            <a:endParaRPr lang="en-US" sz="2000">
              <a:ea typeface="Calibri"/>
              <a:cs typeface="Calibri"/>
            </a:endParaRPr>
          </a:p>
          <a:p>
            <a:pPr marL="1257300" lvl="2" indent="-342900">
              <a:spcAft>
                <a:spcPts val="1000"/>
              </a:spcAft>
              <a:buClr>
                <a:srgbClr val="FFFFFF"/>
              </a:buClr>
              <a:buSzPct val="100000"/>
              <a:buFont typeface="Calibri"/>
              <a:buChar char="-"/>
            </a:pPr>
            <a:r>
              <a:rPr lang="en-US" sz="2000"/>
              <a:t>Shubham Bhatnagar</a:t>
            </a:r>
            <a:endParaRPr lang="en-US" sz="2000">
              <a:ea typeface="Calibri"/>
              <a:cs typeface="Calibri"/>
            </a:endParaRPr>
          </a:p>
          <a:p>
            <a:pPr marL="1257300" lvl="2" indent="-342900">
              <a:spcAft>
                <a:spcPts val="1000"/>
              </a:spcAft>
              <a:buClr>
                <a:schemeClr val="tx1"/>
              </a:buClr>
              <a:buSzPct val="100000"/>
              <a:buFont typeface="Calibri"/>
              <a:buChar char="-"/>
            </a:pPr>
            <a:r>
              <a:rPr lang="en-US" sz="2000"/>
              <a:t>Devraj </a:t>
            </a:r>
            <a:r>
              <a:rPr lang="en-US" sz="2000" err="1"/>
              <a:t>Raghuwanshi</a:t>
            </a:r>
            <a:endParaRPr lang="en-US" sz="2000">
              <a:ea typeface="Calibri"/>
              <a:cs typeface="Calibri"/>
            </a:endParaRPr>
          </a:p>
          <a:p>
            <a:pPr marL="1257300" lvl="2" indent="-342900">
              <a:spcAft>
                <a:spcPts val="1000"/>
              </a:spcAft>
              <a:buClr>
                <a:schemeClr val="tx1"/>
              </a:buClr>
              <a:buSzPct val="100000"/>
              <a:buFont typeface="Calibri"/>
              <a:buChar char="-"/>
            </a:pPr>
            <a:r>
              <a:rPr lang="en-US" sz="2000"/>
              <a:t>Amit Kumar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257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46F4-4126-1185-3FB2-9C2492B0D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52357-1633-DC81-BACD-51E18FC4B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580" y="11254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b="1">
                <a:latin typeface="Calibri"/>
                <a:ea typeface="Calibri"/>
                <a:cs typeface="Calibri"/>
              </a:rPr>
              <a:t>Benefits of NETSUITE IMPLEMENTATION</a:t>
            </a:r>
            <a:endParaRPr lang="en-US" sz="4400" b="1">
              <a:latin typeface="Calibri"/>
              <a:ea typeface="Calibri Light"/>
              <a:cs typeface="Calibri Ligh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ADD53B2-42EF-A1B3-B28D-1893CEE0AC0B}"/>
              </a:ext>
            </a:extLst>
          </p:cNvPr>
          <p:cNvSpPr/>
          <p:nvPr/>
        </p:nvSpPr>
        <p:spPr>
          <a:xfrm>
            <a:off x="1028540" y="1568824"/>
            <a:ext cx="2392455" cy="2285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Improved Operational Efficiency </a:t>
            </a: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FA1B709-5D8B-8422-B2B5-C08DD9626EDB}"/>
              </a:ext>
            </a:extLst>
          </p:cNvPr>
          <p:cNvSpPr/>
          <p:nvPr/>
        </p:nvSpPr>
        <p:spPr>
          <a:xfrm>
            <a:off x="4882563" y="1569624"/>
            <a:ext cx="2431675" cy="2285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Better Supply Chain &amp; Inventory Management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062C80-105A-27E3-4620-BCEA703C7B74}"/>
              </a:ext>
            </a:extLst>
          </p:cNvPr>
          <p:cNvSpPr/>
          <p:nvPr/>
        </p:nvSpPr>
        <p:spPr>
          <a:xfrm>
            <a:off x="8769768" y="1569555"/>
            <a:ext cx="2392455" cy="2285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Real-Time Financial &amp; Business Insights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D79021-1421-0DBA-25EE-38781DE8B12F}"/>
              </a:ext>
            </a:extLst>
          </p:cNvPr>
          <p:cNvSpPr/>
          <p:nvPr/>
        </p:nvSpPr>
        <p:spPr>
          <a:xfrm>
            <a:off x="3045598" y="4168588"/>
            <a:ext cx="2392455" cy="2285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Scalability &amp; Cloud Accessibility</a:t>
            </a:r>
          </a:p>
          <a:p>
            <a:pPr algn="ctr"/>
            <a:endParaRPr lang="en-US" sz="1050" b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7CA37C-0D95-430D-F962-670012B1A453}"/>
              </a:ext>
            </a:extLst>
          </p:cNvPr>
          <p:cNvSpPr/>
          <p:nvPr/>
        </p:nvSpPr>
        <p:spPr>
          <a:xfrm>
            <a:off x="6962054" y="4168587"/>
            <a:ext cx="2392455" cy="2285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Regulatory Compliance &amp; Quality Control</a:t>
            </a:r>
          </a:p>
        </p:txBody>
      </p:sp>
      <p:pic>
        <p:nvPicPr>
          <p:cNvPr id="4" name="Graphic 3" descr="Decision chart with solid fill">
            <a:extLst>
              <a:ext uri="{FF2B5EF4-FFF2-40B4-BE49-F238E27FC236}">
                <a16:creationId xmlns:a16="http://schemas.microsoft.com/office/drawing/2014/main" id="{763316F9-52BE-D541-9122-B3D7433C6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168" y="1795183"/>
            <a:ext cx="914400" cy="914400"/>
          </a:xfrm>
          <a:prstGeom prst="rect">
            <a:avLst/>
          </a:prstGeom>
        </p:spPr>
      </p:pic>
      <p:pic>
        <p:nvPicPr>
          <p:cNvPr id="8" name="Graphic 7" descr="Good Inventory with solid fill">
            <a:extLst>
              <a:ext uri="{FF2B5EF4-FFF2-40B4-BE49-F238E27FC236}">
                <a16:creationId xmlns:a16="http://schemas.microsoft.com/office/drawing/2014/main" id="{33354069-E47B-8812-D7BB-2EB0A79E8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795182"/>
            <a:ext cx="914400" cy="914400"/>
          </a:xfrm>
          <a:prstGeom prst="rect">
            <a:avLst/>
          </a:prstGeom>
        </p:spPr>
      </p:pic>
      <p:pic>
        <p:nvPicPr>
          <p:cNvPr id="9" name="Graphic 8" descr="Bar graph with upward trend with solid fill">
            <a:extLst>
              <a:ext uri="{FF2B5EF4-FFF2-40B4-BE49-F238E27FC236}">
                <a16:creationId xmlns:a16="http://schemas.microsoft.com/office/drawing/2014/main" id="{765DAFF9-CEF4-DB78-AE64-972F6E022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4829" y="1795182"/>
            <a:ext cx="914400" cy="914400"/>
          </a:xfrm>
          <a:prstGeom prst="rect">
            <a:avLst/>
          </a:prstGeom>
        </p:spPr>
      </p:pic>
      <p:pic>
        <p:nvPicPr>
          <p:cNvPr id="11" name="Graphic 10" descr="Cloud Computing with solid fill">
            <a:extLst>
              <a:ext uri="{FF2B5EF4-FFF2-40B4-BE49-F238E27FC236}">
                <a16:creationId xmlns:a16="http://schemas.microsoft.com/office/drawing/2014/main" id="{E14B15FA-1994-2FE5-27FC-45F5215DAE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4226" y="4394947"/>
            <a:ext cx="914400" cy="914400"/>
          </a:xfrm>
          <a:prstGeom prst="rect">
            <a:avLst/>
          </a:prstGeom>
        </p:spPr>
      </p:pic>
      <p:pic>
        <p:nvPicPr>
          <p:cNvPr id="12" name="Graphic 11" descr="Court with solid fill">
            <a:extLst>
              <a:ext uri="{FF2B5EF4-FFF2-40B4-BE49-F238E27FC236}">
                <a16:creationId xmlns:a16="http://schemas.microsoft.com/office/drawing/2014/main" id="{B0A7049E-86FF-CC74-3347-E96308D1C5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0682" y="43949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0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4FF7-0257-F502-CAD7-617130EF7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15040"/>
            <a:ext cx="6164653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>
                <a:latin typeface="Calibri"/>
                <a:ea typeface="Calibri"/>
                <a:cs typeface="Calibri"/>
              </a:rPr>
              <a:t>Future scope</a:t>
            </a:r>
            <a:endParaRPr lang="en-US" sz="4400"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Placeholder 4" descr="White staircase with an arrow on the top">
            <a:extLst>
              <a:ext uri="{FF2B5EF4-FFF2-40B4-BE49-F238E27FC236}">
                <a16:creationId xmlns:a16="http://schemas.microsoft.com/office/drawing/2014/main" id="{7F97BD27-0F17-7ABE-BC6E-6EEEFACF9E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7253" t="4938" r="6351" b="16831"/>
          <a:stretch/>
        </p:blipFill>
        <p:spPr>
          <a:xfrm>
            <a:off x="7520001" y="919033"/>
            <a:ext cx="3785105" cy="45396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D567E-D960-CE68-CC54-45199EC07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286640"/>
            <a:ext cx="6497627" cy="316069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200000"/>
              </a:lnSpc>
              <a:buChar char="•"/>
            </a:pPr>
            <a:r>
              <a:rPr lang="en-US" sz="2400" b="1">
                <a:ea typeface="+mn-lt"/>
                <a:cs typeface="+mn-lt"/>
              </a:rPr>
              <a:t>AI &amp; Machine Learning for Predictive Analytics</a:t>
            </a:r>
            <a:endParaRPr lang="en-US"/>
          </a:p>
          <a:p>
            <a:pPr marL="285750" indent="-285750">
              <a:lnSpc>
                <a:spcPct val="200000"/>
              </a:lnSpc>
              <a:buClr>
                <a:srgbClr val="FFFFFF"/>
              </a:buClr>
              <a:buChar char="•"/>
            </a:pPr>
            <a:r>
              <a:rPr lang="en-US" sz="2400" b="1">
                <a:ea typeface="+mn-lt"/>
                <a:cs typeface="+mn-lt"/>
              </a:rPr>
              <a:t>Advanced Automation &amp; Smart Factories</a:t>
            </a:r>
          </a:p>
          <a:p>
            <a:pPr marL="285750" indent="-285750">
              <a:lnSpc>
                <a:spcPct val="200000"/>
              </a:lnSpc>
              <a:buClr>
                <a:srgbClr val="FFFFFF"/>
              </a:buClr>
              <a:buChar char="•"/>
            </a:pPr>
            <a:r>
              <a:rPr lang="en-US" sz="2400" b="1">
                <a:ea typeface="+mn-lt"/>
                <a:cs typeface="+mn-lt"/>
              </a:rPr>
              <a:t>Cybersecurity &amp; Data Protection in ERP Systems</a:t>
            </a:r>
            <a:endParaRPr lang="en-US" sz="2400" b="1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286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1E9EC-D438-D377-2335-119C7A89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36E4DA97-97FD-4397-2AFC-D2F6330F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FE7DA6-A7F8-1C5F-9FF3-64A2A1100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4983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C737-5454-729F-49BB-75AF9E69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3" y="4602"/>
            <a:ext cx="8575895" cy="14656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latin typeface="Calibri"/>
                <a:ea typeface="+mj-lt"/>
                <a:cs typeface="+mj-lt"/>
              </a:rPr>
              <a:t>NetSuite: A Cloud Based ERP </a:t>
            </a:r>
            <a:endParaRPr lang="en-US" sz="4000" b="1">
              <a:latin typeface="Calibri"/>
            </a:endParaRPr>
          </a:p>
        </p:txBody>
      </p:sp>
      <p:pic>
        <p:nvPicPr>
          <p:cNvPr id="5" name="Picture Placeholder 4" descr="A diagram of a company&amp;#39;s erp system&#10;&#10;AI-generated content may be incorrect.">
            <a:extLst>
              <a:ext uri="{FF2B5EF4-FFF2-40B4-BE49-F238E27FC236}">
                <a16:creationId xmlns:a16="http://schemas.microsoft.com/office/drawing/2014/main" id="{16F087B0-5189-597E-52FB-ECE6E25709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6032" b="13039"/>
          <a:stretch/>
        </p:blipFill>
        <p:spPr>
          <a:xfrm>
            <a:off x="6719797" y="1173110"/>
            <a:ext cx="5204238" cy="4617438"/>
          </a:xfrm>
          <a:prstGeom prst="roundRect">
            <a:avLst>
              <a:gd name="adj" fmla="val 4380"/>
            </a:avLst>
          </a:prstGeom>
          <a:solidFill>
            <a:srgbClr val="FFFFFF">
              <a:shade val="85000"/>
            </a:srgb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786D9-16B0-1506-6A1F-3E9E5C8F6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1208" y="1478209"/>
            <a:ext cx="6105267" cy="19294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Comprehensive business management suite</a:t>
            </a:r>
          </a:p>
          <a:p>
            <a:pPr marL="342900" indent="-342900">
              <a:buClr>
                <a:srgbClr val="FFFFFF"/>
              </a:buClr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Enables businesses to streamline their operations </a:t>
            </a:r>
          </a:p>
          <a:p>
            <a:pPr>
              <a:buClr>
                <a:srgbClr val="FFFFFF"/>
              </a:buClr>
              <a:buFont typeface="Arial"/>
              <a:buChar char="•"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DCC661-FB53-AA2D-3D65-9F82548791FD}"/>
              </a:ext>
            </a:extLst>
          </p:cNvPr>
          <p:cNvSpPr txBox="1">
            <a:spLocks/>
          </p:cNvSpPr>
          <p:nvPr/>
        </p:nvSpPr>
        <p:spPr>
          <a:xfrm>
            <a:off x="292190" y="3156566"/>
            <a:ext cx="2573294" cy="11061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100" b="1">
                <a:latin typeface="Calibri"/>
                <a:ea typeface="Calibri Light"/>
                <a:cs typeface="Calibri Light"/>
              </a:rPr>
              <a:t>HISTORY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094B1-EA65-8449-AC03-D24021059517}"/>
              </a:ext>
            </a:extLst>
          </p:cNvPr>
          <p:cNvSpPr txBox="1"/>
          <p:nvPr/>
        </p:nvSpPr>
        <p:spPr>
          <a:xfrm>
            <a:off x="443267" y="4260004"/>
            <a:ext cx="592506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7345" indent="-347345">
              <a:buFont typeface="Arial"/>
              <a:buChar char="•"/>
            </a:pPr>
            <a:r>
              <a:rPr lang="en-US" sz="2000">
                <a:latin typeface="Calibri"/>
                <a:ea typeface="Calibri"/>
                <a:cs typeface="Calibri"/>
              </a:rPr>
              <a:t>Cloud ERP - first offered by NetSuite </a:t>
            </a:r>
          </a:p>
          <a:p>
            <a:pPr marL="347345" indent="-347345">
              <a:buFont typeface="Arial"/>
              <a:buChar char="•"/>
            </a:pPr>
            <a:r>
              <a:rPr lang="en-IN" sz="2000">
                <a:latin typeface="Calibri"/>
                <a:ea typeface="Calibri"/>
                <a:cs typeface="Calibri"/>
              </a:rPr>
              <a:t>Founded in 1998 as NetLedger by Evan Goldberg</a:t>
            </a:r>
          </a:p>
          <a:p>
            <a:pPr marL="347345" indent="-347345">
              <a:buFont typeface="Arial"/>
              <a:buChar char="•"/>
            </a:pPr>
            <a:r>
              <a:rPr lang="en-IN" sz="2000">
                <a:latin typeface="Calibri"/>
                <a:ea typeface="Calibri"/>
                <a:cs typeface="Calibri"/>
              </a:rPr>
              <a:t>Serving over 42,000 customers worldwide</a:t>
            </a:r>
          </a:p>
        </p:txBody>
      </p:sp>
    </p:spTree>
    <p:extLst>
      <p:ext uri="{BB962C8B-B14F-4D97-AF65-F5344CB8AC3E}">
        <p14:creationId xmlns:p14="http://schemas.microsoft.com/office/powerpoint/2010/main" val="131713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2ACD2-DE18-242A-CD58-E4D3EEECC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16" y="841257"/>
            <a:ext cx="10350147" cy="6096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 b="1">
                <a:latin typeface="Calibri"/>
                <a:ea typeface="+mj-lt"/>
                <a:cs typeface="+mj-lt"/>
              </a:rPr>
              <a:t>What is NetSuite Order </a:t>
            </a:r>
            <a:br>
              <a:rPr lang="en-US" sz="4400" b="1">
                <a:latin typeface="Calibri"/>
                <a:ea typeface="+mj-lt"/>
                <a:cs typeface="+mj-lt"/>
              </a:rPr>
            </a:br>
            <a:r>
              <a:rPr lang="en-US" sz="4400" b="1">
                <a:latin typeface="Calibri"/>
                <a:ea typeface="+mj-lt"/>
                <a:cs typeface="+mj-lt"/>
              </a:rPr>
              <a:t>Management?</a:t>
            </a:r>
            <a:endParaRPr lang="en-US" sz="4400" b="1">
              <a:latin typeface="Calibri"/>
              <a:ea typeface="Calibri Light"/>
              <a:cs typeface="Calibri Light"/>
            </a:endParaRPr>
          </a:p>
          <a:p>
            <a:endParaRPr lang="en-US" sz="3200">
              <a:latin typeface="Barlow Bold"/>
              <a:ea typeface="Calibri Light"/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853A96-21D1-6DFB-95D4-B268DC2118CD}"/>
              </a:ext>
            </a:extLst>
          </p:cNvPr>
          <p:cNvSpPr txBox="1"/>
          <p:nvPr/>
        </p:nvSpPr>
        <p:spPr>
          <a:xfrm>
            <a:off x="642253" y="1583520"/>
            <a:ext cx="3525735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A cloud-based solution for managing the entire order-to-cash process.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Centralizes order processing across multiple sales channels.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Ensures accuracy, speed, and customer satisfaction.</a:t>
            </a:r>
            <a:endParaRPr lang="en-US" sz="2000"/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553F2A-32F2-B9D5-2891-28FA2228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34" y="1152406"/>
            <a:ext cx="6995177" cy="492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6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8567-9F7C-DA8C-A682-1752DEDB7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0236-611C-B4CF-FE90-D2CA10C9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73" y="973540"/>
            <a:ext cx="3785217" cy="273463"/>
          </a:xfrm>
        </p:spPr>
        <p:txBody>
          <a:bodyPr>
            <a:normAutofit fontScale="90000"/>
          </a:bodyPr>
          <a:lstStyle/>
          <a:p>
            <a:endParaRPr lang="en-US">
              <a:ea typeface="Calibri Light"/>
              <a:cs typeface="Calibri Light"/>
            </a:endParaRPr>
          </a:p>
          <a:p>
            <a:endParaRPr lang="en-US">
              <a:ea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199D1-3322-94B8-92D9-52C7334EB496}"/>
              </a:ext>
            </a:extLst>
          </p:cNvPr>
          <p:cNvSpPr txBox="1"/>
          <p:nvPr/>
        </p:nvSpPr>
        <p:spPr>
          <a:xfrm>
            <a:off x="841617" y="200174"/>
            <a:ext cx="1135232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>
                <a:latin typeface="Calibri"/>
                <a:ea typeface="+mn-lt"/>
                <a:cs typeface="+mn-lt"/>
              </a:rPr>
              <a:t>Key Features of NetSuite Order  Management</a:t>
            </a:r>
            <a:endParaRPr lang="en-US" sz="4400" b="1">
              <a:latin typeface="Calibri"/>
              <a:ea typeface="Calibri Light"/>
              <a:cs typeface="Segoe U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D440A95-B371-885B-C7AF-612D4D527C8F}"/>
              </a:ext>
            </a:extLst>
          </p:cNvPr>
          <p:cNvSpPr/>
          <p:nvPr/>
        </p:nvSpPr>
        <p:spPr>
          <a:xfrm>
            <a:off x="2050448" y="1204348"/>
            <a:ext cx="2692970" cy="23201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 b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Omnichannel support (e-commerce, in-store, marketplaces).</a:t>
            </a:r>
            <a:endParaRPr lang="en-US" sz="2000" b="1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Graphic 11" descr="Shopping cart with solid fill">
            <a:extLst>
              <a:ext uri="{FF2B5EF4-FFF2-40B4-BE49-F238E27FC236}">
                <a16:creationId xmlns:a16="http://schemas.microsoft.com/office/drawing/2014/main" id="{5CD7396A-7A62-E1B3-2B92-798280FA0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1350" y="1254773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DFCB027-B4F6-C865-E29D-97DA6F8C3001}"/>
              </a:ext>
            </a:extLst>
          </p:cNvPr>
          <p:cNvSpPr/>
          <p:nvPr/>
        </p:nvSpPr>
        <p:spPr>
          <a:xfrm>
            <a:off x="1496008" y="4236707"/>
            <a:ext cx="2450974" cy="2285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Automated order orchestration and workflows.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0" name="Graphic 14" descr="Robot with solid fill">
            <a:extLst>
              <a:ext uri="{FF2B5EF4-FFF2-40B4-BE49-F238E27FC236}">
                <a16:creationId xmlns:a16="http://schemas.microsoft.com/office/drawing/2014/main" id="{BDF1AFC8-D031-DAD0-033B-F201F65BE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5087" y="4272603"/>
            <a:ext cx="914400" cy="9144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DEA2E4-8530-1237-A0C0-228964A2516F}"/>
              </a:ext>
            </a:extLst>
          </p:cNvPr>
          <p:cNvSpPr/>
          <p:nvPr/>
        </p:nvSpPr>
        <p:spPr>
          <a:xfrm>
            <a:off x="8426669" y="4236706"/>
            <a:ext cx="2281641" cy="2285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Automated order orchestration and workflows.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2" name="Graphic 5" descr="Checklist with solid fill">
            <a:extLst>
              <a:ext uri="{FF2B5EF4-FFF2-40B4-BE49-F238E27FC236}">
                <a16:creationId xmlns:a16="http://schemas.microsoft.com/office/drawing/2014/main" id="{B0EFE229-4ACA-47C8-C061-689B1A93D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1872" y="4235957"/>
            <a:ext cx="924983" cy="935566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C32DDCE-9CC5-1175-944C-CFF8E62C7051}"/>
              </a:ext>
            </a:extLst>
          </p:cNvPr>
          <p:cNvSpPr/>
          <p:nvPr/>
        </p:nvSpPr>
        <p:spPr>
          <a:xfrm>
            <a:off x="7442578" y="1206712"/>
            <a:ext cx="2696442" cy="2285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Seamless integration with inventory, shipping, and billing. </a:t>
            </a:r>
            <a:endParaRPr lang="en-US" sz="2000">
              <a:solidFill>
                <a:schemeClr val="bg1"/>
              </a:solidFill>
            </a:endParaRPr>
          </a:p>
          <a:p>
            <a:pPr algn="ctr"/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4" name="Graphic 16" descr="Puzzle pieces with solid fill">
            <a:extLst>
              <a:ext uri="{FF2B5EF4-FFF2-40B4-BE49-F238E27FC236}">
                <a16:creationId xmlns:a16="http://schemas.microsoft.com/office/drawing/2014/main" id="{66943A74-239D-A197-220F-CDCD7F0EF8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8498" y="1256827"/>
            <a:ext cx="1136650" cy="8509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CE258D3-021D-9B01-A72A-4107FE03D36C}"/>
              </a:ext>
            </a:extLst>
          </p:cNvPr>
          <p:cNvSpPr/>
          <p:nvPr/>
        </p:nvSpPr>
        <p:spPr>
          <a:xfrm>
            <a:off x="5045214" y="3125929"/>
            <a:ext cx="2112308" cy="2285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Real-time order tracking and visibility..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endParaRPr lang="en-US" sz="20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26" name="Graphic 13" descr="Hourglass Finished with solid fill">
            <a:extLst>
              <a:ext uri="{FF2B5EF4-FFF2-40B4-BE49-F238E27FC236}">
                <a16:creationId xmlns:a16="http://schemas.microsoft.com/office/drawing/2014/main" id="{3759F6F8-AFB5-D3D3-9643-41F0D9EF54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95519" y="3226748"/>
            <a:ext cx="10096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19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0CEAEB7-0E76-B68E-8294-11F15F7F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936" y="628138"/>
            <a:ext cx="6285257" cy="390574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b="1">
                <a:latin typeface="Calibri"/>
                <a:ea typeface="Barlow Bold" pitchFamily="34" charset="-122"/>
                <a:cs typeface="Barlow Bold" pitchFamily="34" charset="-120"/>
              </a:rPr>
              <a:t>NetSuite in Manufacturing</a:t>
            </a:r>
            <a:br>
              <a:rPr lang="en-US" sz="3300" b="1">
                <a:latin typeface="Calibri"/>
              </a:rPr>
            </a:br>
            <a:endParaRPr lang="en-IN" sz="3300" b="1">
              <a:latin typeface="Calibri"/>
              <a:ea typeface="Calibri"/>
              <a:cs typeface="Calibri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E1134F-50C9-5714-44D6-F9CE2B9DC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57" y="1493355"/>
            <a:ext cx="9537462" cy="9308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2000">
              <a:latin typeface="Calibri"/>
              <a:ea typeface="Calibri"/>
              <a:cs typeface="Calibri"/>
            </a:endParaRPr>
          </a:p>
          <a:p>
            <a:endParaRPr lang="en-IN"/>
          </a:p>
        </p:txBody>
      </p:sp>
      <p:pic>
        <p:nvPicPr>
          <p:cNvPr id="11" name="Picture 10" descr="A diagram of a process&#10;&#10;AI-generated content may be incorrect.">
            <a:extLst>
              <a:ext uri="{FF2B5EF4-FFF2-40B4-BE49-F238E27FC236}">
                <a16:creationId xmlns:a16="http://schemas.microsoft.com/office/drawing/2014/main" id="{37216B40-5E36-829E-999C-14D6220B6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956" y="2648237"/>
            <a:ext cx="9002407" cy="3438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C49BF-BB7D-7440-43AC-3FA19024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9CB2D24E-8DEE-B26E-5F36-D4089DF35D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 descr="A screenshot of a list&#10;&#10;AI-generated content may be incorrect.">
            <a:extLst>
              <a:ext uri="{FF2B5EF4-FFF2-40B4-BE49-F238E27FC236}">
                <a16:creationId xmlns:a16="http://schemas.microsoft.com/office/drawing/2014/main" id="{E32CEA82-330A-05FF-C8E0-C7D7B815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134" y="1309143"/>
            <a:ext cx="6361574" cy="47183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708843-E886-BEAF-78DC-B7F309FF26D7}"/>
              </a:ext>
            </a:extLst>
          </p:cNvPr>
          <p:cNvSpPr txBox="1"/>
          <p:nvPr/>
        </p:nvSpPr>
        <p:spPr>
          <a:xfrm>
            <a:off x="544720" y="239145"/>
            <a:ext cx="683914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ea typeface="Calibri"/>
                <a:cs typeface="Calibri"/>
              </a:rPr>
              <a:t>Deployment Options</a:t>
            </a:r>
          </a:p>
        </p:txBody>
      </p:sp>
    </p:spTree>
    <p:extLst>
      <p:ext uri="{BB962C8B-B14F-4D97-AF65-F5344CB8AC3E}">
        <p14:creationId xmlns:p14="http://schemas.microsoft.com/office/powerpoint/2010/main" val="276473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1213A-7F20-5415-3AEB-A5599B7A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248" y="177887"/>
            <a:ext cx="7054285" cy="137185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b="1">
                <a:latin typeface="Barlow Bold"/>
                <a:ea typeface="Barlow Bold" pitchFamily="34" charset="-122"/>
                <a:cs typeface="Barlow Bold" pitchFamily="34" charset="-120"/>
              </a:rPr>
              <a:t>NetSuite Advanced Manufacturing</a:t>
            </a:r>
            <a:br>
              <a:rPr lang="en-US" sz="3000" b="1">
                <a:latin typeface="Calibri"/>
              </a:rPr>
            </a:br>
            <a:endParaRPr lang="en-IN" sz="3000" b="1">
              <a:latin typeface="Calibri"/>
              <a:ea typeface="Calibri"/>
              <a:cs typeface="Calibri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7B30A1-CDDD-8486-CD85-63AC72CC1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248" y="1709920"/>
            <a:ext cx="7405206" cy="499491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Montserrat" pitchFamily="34" charset="-122"/>
                <a:cs typeface="Montserrat" pitchFamily="34" charset="-120"/>
              </a:rPr>
              <a:t>It integrates manufacturing operations with financial reporting and inventory management providing a </a:t>
            </a:r>
            <a:r>
              <a:rPr lang="en-US" sz="2000"/>
              <a:t>Real-time Integration.</a:t>
            </a:r>
            <a:endParaRPr lang="en-US" sz="200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>
                <a:ea typeface="Calibri"/>
                <a:cs typeface="Calibri"/>
              </a:rPr>
              <a:t>The platform supports mobile capabilities, including integrated barcode scanning and tablet functionality</a:t>
            </a:r>
            <a:endParaRPr lang="en-US" sz="2000"/>
          </a:p>
          <a:p>
            <a:pPr>
              <a:lnSpc>
                <a:spcPct val="90000"/>
              </a:lnSpc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000"/>
              <a:t>Manufacturers can effectively manage shop floor activities.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/>
              <a:t>NetSuite provides an enhanced Manufacturing Work Bench with detailed operations routings, finite planning parameters, and labor requirements.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Montserrat" pitchFamily="34" charset="-122"/>
                <a:cs typeface="Montserrat" pitchFamily="34" charset="-120"/>
              </a:rPr>
              <a:t>NetSuite offers recipe and formulation management, FIFO material issuance, and batch tracking.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ea typeface="Calibri"/>
              <a:cs typeface="Calibri"/>
            </a:endParaRPr>
          </a:p>
          <a:p>
            <a:pPr>
              <a:lnSpc>
                <a:spcPct val="90000"/>
              </a:lnSpc>
              <a:buClr>
                <a:prstClr val="white"/>
              </a:buClr>
            </a:pPr>
            <a:endParaRPr lang="en-IN" sz="1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Picture 8" descr="Empty office area">
            <a:extLst>
              <a:ext uri="{FF2B5EF4-FFF2-40B4-BE49-F238E27FC236}">
                <a16:creationId xmlns:a16="http://schemas.microsoft.com/office/drawing/2014/main" id="{1762A750-6323-4B93-D8F9-0A977CB82D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450" r="18427" b="-2"/>
          <a:stretch/>
        </p:blipFill>
        <p:spPr>
          <a:xfrm>
            <a:off x="20" y="975"/>
            <a:ext cx="4275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F58859-4FDF-C2DA-7105-5942AFDB8E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2815" y="738247"/>
            <a:ext cx="4403196" cy="5380566"/>
          </a:xfrm>
        </p:spPr>
        <p:txBody>
          <a:bodyPr>
            <a:normAutofit/>
          </a:bodyPr>
          <a:lstStyle/>
          <a:p>
            <a:r>
              <a:rPr lang="en-US" sz="4400" b="1">
                <a:latin typeface="Calibri"/>
                <a:ea typeface="Calibri Light"/>
                <a:cs typeface="Calibri Light"/>
              </a:rPr>
              <a:t>Pro-FLEX                MANUFACTURING CASE STUDY</a:t>
            </a:r>
            <a:br>
              <a:rPr lang="en-US" b="1">
                <a:ea typeface="Calibri Light"/>
                <a:cs typeface="Calibri Light"/>
              </a:rPr>
            </a:b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6FD814-8910-22EB-1934-80682382A2CC}"/>
              </a:ext>
            </a:extLst>
          </p:cNvPr>
          <p:cNvCxnSpPr/>
          <p:nvPr/>
        </p:nvCxnSpPr>
        <p:spPr>
          <a:xfrm>
            <a:off x="4666995" y="306104"/>
            <a:ext cx="12895" cy="556399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187CB6-A4E9-0DFD-385B-A3B56457A4C7}"/>
              </a:ext>
            </a:extLst>
          </p:cNvPr>
          <p:cNvSpPr txBox="1"/>
          <p:nvPr/>
        </p:nvSpPr>
        <p:spPr>
          <a:xfrm>
            <a:off x="119975" y="4403630"/>
            <a:ext cx="4394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Transforming Operations with NetSuite ERP</a:t>
            </a:r>
            <a:endParaRPr lang="en-US"/>
          </a:p>
        </p:txBody>
      </p:sp>
      <p:pic>
        <p:nvPicPr>
          <p:cNvPr id="11" name="Graphic 10" descr="Factory with solid fill">
            <a:extLst>
              <a:ext uri="{FF2B5EF4-FFF2-40B4-BE49-F238E27FC236}">
                <a16:creationId xmlns:a16="http://schemas.microsoft.com/office/drawing/2014/main" id="{58F8E877-9EC5-2FC9-2099-4862B9EE8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267" y="1928832"/>
            <a:ext cx="1461476" cy="14907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20CEE3-57B9-D420-0C41-CE085A9E46DF}"/>
              </a:ext>
            </a:extLst>
          </p:cNvPr>
          <p:cNvSpPr txBox="1"/>
          <p:nvPr/>
        </p:nvSpPr>
        <p:spPr>
          <a:xfrm>
            <a:off x="4904578" y="3744588"/>
            <a:ext cx="31159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       </a:t>
            </a:r>
            <a:r>
              <a:rPr lang="en-US" b="1">
                <a:latin typeface="Trebuchet MS"/>
                <a:ea typeface="Calibri"/>
                <a:cs typeface="Calibri"/>
              </a:rPr>
              <a:t>Company</a:t>
            </a:r>
            <a:r>
              <a:rPr lang="en-US" b="1">
                <a:latin typeface="Rockwell"/>
                <a:ea typeface="Calibri"/>
                <a:cs typeface="Calibri"/>
              </a:rPr>
              <a:t> </a:t>
            </a:r>
            <a:r>
              <a:rPr lang="en-US" b="1">
                <a:latin typeface="Trebuchet MS"/>
                <a:ea typeface="Calibri"/>
                <a:cs typeface="Calibri"/>
              </a:rPr>
              <a:t>Overview</a:t>
            </a:r>
          </a:p>
          <a:p>
            <a:endParaRPr lang="en-US" b="1">
              <a:ea typeface="Calibri"/>
              <a:cs typeface="Calibri"/>
            </a:endParaRPr>
          </a:p>
        </p:txBody>
      </p:sp>
      <p:pic>
        <p:nvPicPr>
          <p:cNvPr id="3" name="Graphic 2" descr="Cloud Computing outline">
            <a:extLst>
              <a:ext uri="{FF2B5EF4-FFF2-40B4-BE49-F238E27FC236}">
                <a16:creationId xmlns:a16="http://schemas.microsoft.com/office/drawing/2014/main" id="{7570AEBD-E541-9174-AFD4-55BA56EDE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1029" y="1740877"/>
            <a:ext cx="1852247" cy="1998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0B2FE-5799-48B1-18C1-618AD88BDADB}"/>
              </a:ext>
            </a:extLst>
          </p:cNvPr>
          <p:cNvSpPr txBox="1"/>
          <p:nvPr/>
        </p:nvSpPr>
        <p:spPr>
          <a:xfrm>
            <a:off x="8450808" y="3744588"/>
            <a:ext cx="31159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      </a:t>
            </a:r>
            <a:r>
              <a:rPr lang="en-US" b="1">
                <a:latin typeface="Trebuchet MS"/>
                <a:ea typeface="Calibri"/>
                <a:cs typeface="Calibri"/>
              </a:rPr>
              <a:t> Need for a New ERP</a:t>
            </a:r>
          </a:p>
          <a:p>
            <a:endParaRPr lang="en-US" b="1">
              <a:ea typeface="Calibri"/>
              <a:cs typeface="Calibri"/>
            </a:endParaRPr>
          </a:p>
        </p:txBody>
      </p:sp>
      <p:pic>
        <p:nvPicPr>
          <p:cNvPr id="7" name="Picture 6" descr="A logo of a group of yellow and white circles&#10;&#10;AI-generated content may be incorrect.">
            <a:extLst>
              <a:ext uri="{FF2B5EF4-FFF2-40B4-BE49-F238E27FC236}">
                <a16:creationId xmlns:a16="http://schemas.microsoft.com/office/drawing/2014/main" id="{C81BDBC4-22B5-6E63-BCB5-D76C045F3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691" y="303213"/>
            <a:ext cx="1758951" cy="17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4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739037-4995-12FA-0E61-2189469D4048}"/>
              </a:ext>
            </a:extLst>
          </p:cNvPr>
          <p:cNvSpPr txBox="1"/>
          <p:nvPr/>
        </p:nvSpPr>
        <p:spPr>
          <a:xfrm>
            <a:off x="880196" y="4986989"/>
            <a:ext cx="995228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cap="all">
                <a:ea typeface="+mn-lt"/>
                <a:cs typeface="+mn-lt"/>
              </a:rPr>
              <a:t>Key Business Hurdles for Pro-Flex</a:t>
            </a:r>
            <a:endParaRPr lang="en-US" sz="4400" b="1">
              <a:ea typeface="+mn-lt"/>
              <a:cs typeface="+mn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9F1550-F951-B102-29DC-ABE6E4A42044}"/>
              </a:ext>
            </a:extLst>
          </p:cNvPr>
          <p:cNvGrpSpPr/>
          <p:nvPr/>
        </p:nvGrpSpPr>
        <p:grpSpPr>
          <a:xfrm>
            <a:off x="239011" y="1709981"/>
            <a:ext cx="11383022" cy="2798705"/>
            <a:chOff x="139148" y="741018"/>
            <a:chExt cx="11539329" cy="2798705"/>
          </a:xfrm>
        </p:grpSpPr>
        <p:pic>
          <p:nvPicPr>
            <p:cNvPr id="2" name="Graphic 4" descr="Database with solid fill">
              <a:extLst>
                <a:ext uri="{FF2B5EF4-FFF2-40B4-BE49-F238E27FC236}">
                  <a16:creationId xmlns:a16="http://schemas.microsoft.com/office/drawing/2014/main" id="{7327E715-13FE-A623-A513-D47629D6C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48" y="976612"/>
              <a:ext cx="1985616" cy="1831007"/>
            </a:xfrm>
            <a:prstGeom prst="rect">
              <a:avLst/>
            </a:prstGeom>
          </p:spPr>
        </p:pic>
        <p:pic>
          <p:nvPicPr>
            <p:cNvPr id="3" name="Graphic 3" descr="Continuous Improvement with solid fill">
              <a:extLst>
                <a:ext uri="{FF2B5EF4-FFF2-40B4-BE49-F238E27FC236}">
                  <a16:creationId xmlns:a16="http://schemas.microsoft.com/office/drawing/2014/main" id="{4B2B428B-5533-7308-4A60-055D1B1CA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6105" y="938578"/>
              <a:ext cx="2681353" cy="1952482"/>
            </a:xfrm>
            <a:prstGeom prst="rect">
              <a:avLst/>
            </a:prstGeom>
          </p:spPr>
        </p:pic>
        <p:pic>
          <p:nvPicPr>
            <p:cNvPr id="4" name="Graphic 3" descr="Pandemic exponential curve bar graph outline">
              <a:extLst>
                <a:ext uri="{FF2B5EF4-FFF2-40B4-BE49-F238E27FC236}">
                  <a16:creationId xmlns:a16="http://schemas.microsoft.com/office/drawing/2014/main" id="{770F0809-3EF4-2B91-1E18-2A4ADCB6B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02453" y="741018"/>
              <a:ext cx="2714485" cy="1952486"/>
            </a:xfrm>
            <a:prstGeom prst="rect">
              <a:avLst/>
            </a:prstGeom>
          </p:spPr>
        </p:pic>
        <p:pic>
          <p:nvPicPr>
            <p:cNvPr id="6" name="Graphic 5" descr="Route (Two Pins With A Path) with solid fill">
              <a:extLst>
                <a:ext uri="{FF2B5EF4-FFF2-40B4-BE49-F238E27FC236}">
                  <a16:creationId xmlns:a16="http://schemas.microsoft.com/office/drawing/2014/main" id="{D6BD9F0A-79AC-87EC-49DA-B6BFEDC8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96835" y="1042873"/>
              <a:ext cx="2107095" cy="16874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9CBE06-CF39-8787-BEAB-B69BC13F93A9}"/>
                </a:ext>
              </a:extLst>
            </p:cNvPr>
            <p:cNvSpPr txBox="1"/>
            <p:nvPr/>
          </p:nvSpPr>
          <p:spPr>
            <a:xfrm>
              <a:off x="309217" y="2887868"/>
              <a:ext cx="1645477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DM Sans"/>
                  <a:ea typeface="Calibri"/>
                  <a:cs typeface="Calibri"/>
                </a:rPr>
                <a:t>Lack of Data         Visibility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56E2DA-B5F2-C7AC-B9F8-15A10C150126}"/>
                </a:ext>
              </a:extLst>
            </p:cNvPr>
            <p:cNvSpPr txBox="1"/>
            <p:nvPr/>
          </p:nvSpPr>
          <p:spPr>
            <a:xfrm>
              <a:off x="2893392" y="2882348"/>
              <a:ext cx="1921564" cy="6573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DM Sans"/>
                  <a:ea typeface="Calibri"/>
                  <a:cs typeface="Calibri"/>
                </a:rPr>
                <a:t>Incomplete &amp; Outdated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AD0E6E-9988-244D-249E-FF63792CFB35}"/>
                </a:ext>
              </a:extLst>
            </p:cNvPr>
            <p:cNvSpPr txBox="1"/>
            <p:nvPr/>
          </p:nvSpPr>
          <p:spPr>
            <a:xfrm>
              <a:off x="6092115" y="2893595"/>
              <a:ext cx="249030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DM Sans"/>
                  <a:ea typeface="Calibri"/>
                  <a:cs typeface="Calibri"/>
                </a:rPr>
                <a:t>Manual Processes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F721DB-8CF6-C1EF-4012-0B2B322503C5}"/>
                </a:ext>
              </a:extLst>
            </p:cNvPr>
            <p:cNvSpPr txBox="1"/>
            <p:nvPr/>
          </p:nvSpPr>
          <p:spPr>
            <a:xfrm>
              <a:off x="9000434" y="2882348"/>
              <a:ext cx="267804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latin typeface="DM Sans"/>
                  <a:ea typeface="Calibri"/>
                  <a:cs typeface="Calibri"/>
                </a:rPr>
                <a:t>Ineffective Tracking</a:t>
              </a:r>
            </a:p>
          </p:txBody>
        </p:sp>
      </p:grpSp>
      <p:pic>
        <p:nvPicPr>
          <p:cNvPr id="11" name="Picture 10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D15F668C-696D-2144-C113-457F42E649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90" y="136878"/>
            <a:ext cx="35147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61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Application>Microsoft Office PowerPoint</Application>
  <PresentationFormat>Widescreen</PresentationFormat>
  <Slides>12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Celestial</vt:lpstr>
      <vt:lpstr>PowerPoint Presentation</vt:lpstr>
      <vt:lpstr>NetSuite: A Cloud Based ERP </vt:lpstr>
      <vt:lpstr>What is NetSuite Order  Management? </vt:lpstr>
      <vt:lpstr> </vt:lpstr>
      <vt:lpstr>NetSuite in Manufacturing </vt:lpstr>
      <vt:lpstr>PowerPoint Presentation</vt:lpstr>
      <vt:lpstr>NetSuite Advanced Manufacturing </vt:lpstr>
      <vt:lpstr>Pro-FLEX                MANUFACTURING CASE STUDY </vt:lpstr>
      <vt:lpstr>PowerPoint Presentation</vt:lpstr>
      <vt:lpstr>Benefits of NETSUITE IMPLEMENTATION</vt:lpstr>
      <vt:lpstr>Future scope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Bhatnagar, Shubham</dc:creator>
  <cp:revision>2</cp:revision>
  <dcterms:created xsi:type="dcterms:W3CDTF">2025-02-24T16:07:00Z</dcterms:created>
  <dcterms:modified xsi:type="dcterms:W3CDTF">2025-02-25T15:45:52Z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